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5" r:id="rId1"/>
  </p:sldMasterIdLst>
  <p:notesMasterIdLst>
    <p:notesMasterId r:id="rId36"/>
  </p:notesMasterIdLst>
  <p:handoutMasterIdLst>
    <p:handoutMasterId r:id="rId37"/>
  </p:handoutMasterIdLst>
  <p:sldIdLst>
    <p:sldId id="321" r:id="rId2"/>
    <p:sldId id="346" r:id="rId3"/>
    <p:sldId id="375" r:id="rId4"/>
    <p:sldId id="402" r:id="rId5"/>
    <p:sldId id="401" r:id="rId6"/>
    <p:sldId id="379" r:id="rId7"/>
    <p:sldId id="380" r:id="rId8"/>
    <p:sldId id="376" r:id="rId9"/>
    <p:sldId id="378" r:id="rId10"/>
    <p:sldId id="381" r:id="rId11"/>
    <p:sldId id="382" r:id="rId12"/>
    <p:sldId id="383" r:id="rId13"/>
    <p:sldId id="384" r:id="rId14"/>
    <p:sldId id="387" r:id="rId15"/>
    <p:sldId id="385" r:id="rId16"/>
    <p:sldId id="386" r:id="rId17"/>
    <p:sldId id="389" r:id="rId18"/>
    <p:sldId id="390" r:id="rId19"/>
    <p:sldId id="391" r:id="rId20"/>
    <p:sldId id="392" r:id="rId21"/>
    <p:sldId id="393" r:id="rId22"/>
    <p:sldId id="394" r:id="rId23"/>
    <p:sldId id="395" r:id="rId24"/>
    <p:sldId id="396" r:id="rId25"/>
    <p:sldId id="404" r:id="rId26"/>
    <p:sldId id="406" r:id="rId27"/>
    <p:sldId id="408" r:id="rId28"/>
    <p:sldId id="419" r:id="rId29"/>
    <p:sldId id="425" r:id="rId30"/>
    <p:sldId id="429" r:id="rId31"/>
    <p:sldId id="432" r:id="rId32"/>
    <p:sldId id="373" r:id="rId33"/>
    <p:sldId id="403" r:id="rId34"/>
    <p:sldId id="377" r:id="rId35"/>
  </p:sldIdLst>
  <p:sldSz cx="12192000" cy="6858000"/>
  <p:notesSz cx="6858000" cy="9144000"/>
  <p:embeddedFontLst>
    <p:embeddedFont>
      <p:font typeface="Lato" panose="020B0604020202020204" charset="0"/>
      <p:regular r:id="rId38"/>
      <p:bold r:id="rId39"/>
      <p:italic r:id="rId40"/>
      <p:boldItalic r:id="rId41"/>
    </p:embeddedFont>
    <p:embeddedFont>
      <p:font typeface="OpenDyslexicAlta" panose="020B060402020202020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Muli"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Wingdings 3" panose="05040102010807070707" pitchFamily="18" charset="2"/>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5" autoAdjust="0"/>
    <p:restoredTop sz="90093" autoAdjust="0"/>
  </p:normalViewPr>
  <p:slideViewPr>
    <p:cSldViewPr snapToGrid="0" snapToObjects="1">
      <p:cViewPr varScale="1">
        <p:scale>
          <a:sx n="74" d="100"/>
          <a:sy n="74" d="100"/>
        </p:scale>
        <p:origin x="14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08563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4011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612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21683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25733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38198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2585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6477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875561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743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23835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46500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8403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806773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625228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88044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615711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09942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15828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364755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54844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89199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141876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73896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1051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48427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44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518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0587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70416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587557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173182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69815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761662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122095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32428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6/22/2020</a:t>
            </a:fld>
            <a:endParaRPr lang="en-US" dirty="0"/>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53185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369939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xmlns=""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xmlns=""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xmlns=""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xmlns=""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xmlns=""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xmlns=""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xmlns=""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xmlns=""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xmlns=""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902724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10/07/2019</a:t>
            </a:r>
            <a:endParaRPr lang="en-GB"/>
          </a:p>
        </p:txBody>
      </p:sp>
      <p:sp>
        <p:nvSpPr>
          <p:cNvPr id="5" name="Footer Placeholder 4"/>
          <p:cNvSpPr>
            <a:spLocks noGrp="1"/>
          </p:cNvSpPr>
          <p:nvPr>
            <p:ph type="ftr" sz="quarter" idx="11"/>
          </p:nvPr>
        </p:nvSpPr>
        <p:spPr/>
        <p:txBody>
          <a:bodyPr/>
          <a:lstStyle/>
          <a:p>
            <a:r>
              <a:rPr lang="en-GB" smtClean="0"/>
              <a:t>Sample Slides</a:t>
            </a:r>
            <a:endParaRPr lang="en-GB"/>
          </a:p>
        </p:txBody>
      </p:sp>
      <p:sp>
        <p:nvSpPr>
          <p:cNvPr id="6" name="Slide Number Placeholder 5"/>
          <p:cNvSpPr>
            <a:spLocks noGrp="1"/>
          </p:cNvSpPr>
          <p:nvPr>
            <p:ph type="sldNum" sz="quarter" idx="12"/>
          </p:nvPr>
        </p:nvSpPr>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22/06/2020</a:t>
            </a:fld>
            <a:endParaRPr lang="en-GB" dirty="0"/>
          </a:p>
        </p:txBody>
      </p:sp>
    </p:spTree>
    <p:extLst>
      <p:ext uri="{BB962C8B-B14F-4D97-AF65-F5344CB8AC3E}">
        <p14:creationId xmlns:p14="http://schemas.microsoft.com/office/powerpoint/2010/main" val="44070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8496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8" name="Footer Placeholder 7"/>
          <p:cNvSpPr>
            <a:spLocks noGrp="1"/>
          </p:cNvSpPr>
          <p:nvPr>
            <p:ph type="ftr" sz="quarter" idx="11"/>
          </p:nvPr>
        </p:nvSpPr>
        <p:spPr/>
        <p:txBody>
          <a:bodyPr/>
          <a:lstStyle/>
          <a:p>
            <a:r>
              <a:rPr lang="en-GB" smtClean="0"/>
              <a:t>Sample Slides</a:t>
            </a:r>
            <a:endParaRPr lang="en-GB"/>
          </a:p>
        </p:txBody>
      </p:sp>
      <p:sp>
        <p:nvSpPr>
          <p:cNvPr id="9" name="Slide Number Placeholder 8"/>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03266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4" name="Footer Placeholder 3"/>
          <p:cNvSpPr>
            <a:spLocks noGrp="1"/>
          </p:cNvSpPr>
          <p:nvPr>
            <p:ph type="ftr" sz="quarter" idx="11"/>
          </p:nvPr>
        </p:nvSpPr>
        <p:spPr/>
        <p:txBody>
          <a:bodyPr/>
          <a:lstStyle/>
          <a:p>
            <a:r>
              <a:rPr lang="en-GB" smtClean="0"/>
              <a:t>Sample Slides</a:t>
            </a:r>
            <a:endParaRPr lang="en-GB"/>
          </a:p>
        </p:txBody>
      </p:sp>
      <p:sp>
        <p:nvSpPr>
          <p:cNvPr id="5" name="Slide Number Placeholder 4"/>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363984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3" name="Footer Placeholder 2"/>
          <p:cNvSpPr>
            <a:spLocks noGrp="1"/>
          </p:cNvSpPr>
          <p:nvPr>
            <p:ph type="ftr" sz="quarter" idx="11"/>
          </p:nvPr>
        </p:nvSpPr>
        <p:spPr/>
        <p:txBody>
          <a:bodyPr/>
          <a:lstStyle/>
          <a:p>
            <a:r>
              <a:rPr lang="en-GB" smtClean="0"/>
              <a:t>Sample Slides</a:t>
            </a:r>
            <a:endParaRPr lang="en-GB"/>
          </a:p>
        </p:txBody>
      </p:sp>
      <p:sp>
        <p:nvSpPr>
          <p:cNvPr id="4" name="Slide Number Placeholder 3"/>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85637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73376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6" name="Footer Placeholder 5"/>
          <p:cNvSpPr>
            <a:spLocks noGrp="1"/>
          </p:cNvSpPr>
          <p:nvPr>
            <p:ph type="ftr" sz="quarter" idx="11"/>
          </p:nvPr>
        </p:nvSpPr>
        <p:spPr/>
        <p:txBody>
          <a:bodyPr/>
          <a:lstStyle/>
          <a:p>
            <a:r>
              <a:rPr lang="en-GB" smtClean="0"/>
              <a:t>Sample Slides</a:t>
            </a:r>
            <a:endParaRPr lang="en-GB"/>
          </a:p>
        </p:txBody>
      </p:sp>
      <p:sp>
        <p:nvSpPr>
          <p:cNvPr id="7" name="Slide Number Placeholder 6"/>
          <p:cNvSpPr>
            <a:spLocks noGrp="1"/>
          </p:cNvSpPr>
          <p:nvPr>
            <p:ph type="sldNum" sz="quarter" idx="12"/>
          </p:nvPr>
        </p:nvSpPr>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34819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58604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50" r:id="rId17"/>
    <p:sldLayoutId id="2147483663" r:id="rId18"/>
    <p:sldLayoutId id="2147483664" r:id="rId19"/>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a:t>
            </a:r>
            <a:r>
              <a:rPr lang="en-GB" sz="2200" dirty="0" smtClean="0"/>
              <a:t>quickly.</a:t>
            </a: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Year 1 - Summer Block 4 - Place Value (Within 100) - Lesson 1 - To be able to count to 100</a:t>
            </a:r>
          </a:p>
        </p:txBody>
      </p:sp>
    </p:spTree>
    <p:extLst>
      <p:ext uri="{BB962C8B-B14F-4D97-AF65-F5344CB8AC3E}">
        <p14:creationId xmlns:p14="http://schemas.microsoft.com/office/powerpoint/2010/main" val="4346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300767"/>
            <a:ext cx="8596668" cy="4740596"/>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Tree>
    <p:extLst>
      <p:ext uri="{BB962C8B-B14F-4D97-AF65-F5344CB8AC3E}">
        <p14:creationId xmlns:p14="http://schemas.microsoft.com/office/powerpoint/2010/main" val="339978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210615"/>
            <a:ext cx="8596668" cy="4830748"/>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
        <p:nvSpPr>
          <p:cNvPr id="25" name="Rounded Rectangle 24">
            <a:extLst>
              <a:ext uri="{FF2B5EF4-FFF2-40B4-BE49-F238E27FC236}">
                <a16:creationId xmlns:a16="http://schemas.microsoft.com/office/drawing/2014/main" xmlns="" id="{A2411A73-4C42-C843-89D9-89BEA89BCBA1}"/>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20</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506206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378039"/>
            <a:ext cx="8596668" cy="4663323"/>
          </a:xfrm>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Tree>
    <p:extLst>
      <p:ext uri="{BB962C8B-B14F-4D97-AF65-F5344CB8AC3E}">
        <p14:creationId xmlns:p14="http://schemas.microsoft.com/office/powerpoint/2010/main" val="176561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
        <p:nvSpPr>
          <p:cNvPr id="31" name="Rounded Rectangle 30">
            <a:extLst>
              <a:ext uri="{FF2B5EF4-FFF2-40B4-BE49-F238E27FC236}">
                <a16:creationId xmlns:a16="http://schemas.microsoft.com/office/drawing/2014/main" xmlns="" id="{6B7B7537-D61A-D840-B69B-BC30123E19DF}"/>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23</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5254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558345"/>
            <a:ext cx="8596668" cy="4483018"/>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32083"/>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182464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161350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413482"/>
            <a:ext cx="8596668" cy="3880773"/>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24</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339583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67894" y="1428654"/>
            <a:ext cx="8596668" cy="3880773"/>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16945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778576" y="1313111"/>
            <a:ext cx="8596668" cy="3880773"/>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32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
        <p:nvSpPr>
          <p:cNvPr id="4" name="Oval Callout 3"/>
          <p:cNvSpPr/>
          <p:nvPr/>
        </p:nvSpPr>
        <p:spPr>
          <a:xfrm>
            <a:off x="6812924" y="334851"/>
            <a:ext cx="3928056" cy="18674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How many groups of ten?</a:t>
            </a:r>
            <a:endParaRPr lang="en-GB" sz="3200" dirty="0"/>
          </a:p>
        </p:txBody>
      </p:sp>
    </p:spTree>
    <p:extLst>
      <p:ext uri="{BB962C8B-B14F-4D97-AF65-F5344CB8AC3E}">
        <p14:creationId xmlns:p14="http://schemas.microsoft.com/office/powerpoint/2010/main" val="85314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778576" y="1313111"/>
            <a:ext cx="8596668" cy="3880773"/>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91549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lnSpcReduction="10000"/>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04200" y="1228395"/>
            <a:ext cx="8596668" cy="3880773"/>
          </a:xfrm>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45</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273129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739223" y="1253758"/>
            <a:ext cx="8596668" cy="3880773"/>
          </a:xfrm>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234873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409956"/>
            <a:ext cx="8596668" cy="3880773"/>
          </a:xfrm>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171234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773200" y="1430503"/>
            <a:ext cx="8596668" cy="3880773"/>
          </a:xfrm>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410895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416677"/>
            <a:ext cx="8596668" cy="4624686"/>
          </a:xfrm>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42</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3753071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xmlns=""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
        <p:nvSpPr>
          <p:cNvPr id="4" name="Oval Callout 3"/>
          <p:cNvSpPr/>
          <p:nvPr/>
        </p:nvSpPr>
        <p:spPr>
          <a:xfrm>
            <a:off x="3258355" y="4855335"/>
            <a:ext cx="2910625" cy="1481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Count out loud to your grown up</a:t>
            </a:r>
            <a:endParaRPr lang="en-GB" dirty="0"/>
          </a:p>
        </p:txBody>
      </p:sp>
    </p:spTree>
    <p:extLst>
      <p:ext uri="{BB962C8B-B14F-4D97-AF65-F5344CB8AC3E}">
        <p14:creationId xmlns:p14="http://schemas.microsoft.com/office/powerpoint/2010/main" val="407644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422958484"/>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chemeClr val="bg1"/>
                          </a:solidFill>
                          <a:latin typeface="OpenDyslexicAlta" pitchFamily="2" charset="77"/>
                        </a:rPr>
                        <a:t>46</a:t>
                      </a:r>
                    </a:p>
                  </a:txBody>
                  <a:tcPr anchor="ctr">
                    <a:solidFill>
                      <a:schemeClr val="bg1"/>
                    </a:solidFill>
                  </a:tcPr>
                </a:tc>
                <a:tc>
                  <a:txBody>
                    <a:bodyPr/>
                    <a:lstStyle/>
                    <a:p>
                      <a:pPr algn="ctr"/>
                      <a:r>
                        <a:rPr lang="en-US" sz="3600" dirty="0">
                          <a:solidFill>
                            <a:schemeClr val="bg1"/>
                          </a:solidFill>
                          <a:latin typeface="OpenDyslexicAlta" pitchFamily="2" charset="77"/>
                        </a:rPr>
                        <a:t>47</a:t>
                      </a:r>
                    </a:p>
                  </a:txBody>
                  <a:tcPr anchor="ctr">
                    <a:solidFill>
                      <a:schemeClr val="bg1"/>
                    </a:solidFill>
                  </a:tcPr>
                </a:tc>
                <a:tc>
                  <a:txBody>
                    <a:bodyPr/>
                    <a:lstStyle/>
                    <a:p>
                      <a:pPr algn="ctr"/>
                      <a:r>
                        <a:rPr lang="en-US" sz="3600" dirty="0">
                          <a:solidFill>
                            <a:schemeClr val="bg1"/>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chemeClr val="bg1"/>
                          </a:solidFill>
                          <a:latin typeface="OpenDyslexicAlta" pitchFamily="2" charset="77"/>
                        </a:rPr>
                        <a:t>50</a:t>
                      </a:r>
                    </a:p>
                  </a:txBody>
                  <a:tcPr anchor="ctr">
                    <a:solidFill>
                      <a:schemeClr val="bg1"/>
                    </a:solidFill>
                  </a:tcPr>
                </a:tc>
                <a:tc>
                  <a:txBody>
                    <a:bodyPr/>
                    <a:lstStyle/>
                    <a:p>
                      <a:pPr algn="ctr"/>
                      <a:r>
                        <a:rPr lang="en-US" sz="3600" dirty="0">
                          <a:solidFill>
                            <a:schemeClr val="bg1"/>
                          </a:solidFill>
                          <a:latin typeface="OpenDyslexicAlta" pitchFamily="2" charset="77"/>
                        </a:rPr>
                        <a:t>51</a:t>
                      </a:r>
                    </a:p>
                  </a:txBody>
                  <a:tcPr anchor="ctr">
                    <a:solidFill>
                      <a:schemeClr val="bg1"/>
                    </a:solidFill>
                  </a:tcPr>
                </a:tc>
                <a:extLst>
                  <a:ext uri="{0D108BD9-81ED-4DB2-BD59-A6C34878D82A}">
                    <a16:rowId xmlns:a16="http://schemas.microsoft.com/office/drawing/2014/main" xmlns="" val="218695212"/>
                  </a:ext>
                </a:extLst>
              </a:tr>
            </a:tbl>
          </a:graphicData>
        </a:graphic>
      </p:graphicFrame>
      <p:sp>
        <p:nvSpPr>
          <p:cNvPr id="5" name="Oval Callout 4"/>
          <p:cNvSpPr/>
          <p:nvPr/>
        </p:nvSpPr>
        <p:spPr>
          <a:xfrm>
            <a:off x="6529589" y="360608"/>
            <a:ext cx="4881093" cy="22280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Copy into your book and put in the missing numbers.</a:t>
            </a:r>
            <a:endParaRPr lang="en-GB" sz="2400" dirty="0"/>
          </a:p>
        </p:txBody>
      </p:sp>
    </p:spTree>
    <p:extLst>
      <p:ext uri="{BB962C8B-B14F-4D97-AF65-F5344CB8AC3E}">
        <p14:creationId xmlns:p14="http://schemas.microsoft.com/office/powerpoint/2010/main" val="3839357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2137987238"/>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18193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12864721"/>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24521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3050619623"/>
              </p:ext>
            </p:extLst>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chemeClr val="bg1"/>
                          </a:solidFill>
                          <a:latin typeface="OpenDyslexicAlta" pitchFamily="2" charset="77"/>
                        </a:rPr>
                        <a:t>58</a:t>
                      </a:r>
                    </a:p>
                  </a:txBody>
                  <a:tcPr anchor="ctr">
                    <a:solidFill>
                      <a:schemeClr val="bg1"/>
                    </a:solidFill>
                  </a:tcPr>
                </a:tc>
                <a:tc>
                  <a:txBody>
                    <a:bodyPr/>
                    <a:lstStyle/>
                    <a:p>
                      <a:pPr algn="ctr"/>
                      <a:r>
                        <a:rPr lang="en-US" sz="3600" dirty="0">
                          <a:solidFill>
                            <a:schemeClr val="bg1"/>
                          </a:solidFill>
                          <a:latin typeface="OpenDyslexicAlta" pitchFamily="2" charset="77"/>
                        </a:rPr>
                        <a:t>59</a:t>
                      </a:r>
                    </a:p>
                  </a:txBody>
                  <a:tcPr anchor="ctr">
                    <a:solidFill>
                      <a:schemeClr val="bg1"/>
                    </a:solidFill>
                  </a:tcPr>
                </a:tc>
                <a:tc>
                  <a:txBody>
                    <a:bodyPr/>
                    <a:lstStyle/>
                    <a:p>
                      <a:pPr algn="ctr"/>
                      <a:r>
                        <a:rPr lang="en-US" sz="3600" dirty="0">
                          <a:solidFill>
                            <a:schemeClr val="bg1"/>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chemeClr val="bg1"/>
                          </a:solidFill>
                          <a:latin typeface="OpenDyslexicAlta" pitchFamily="2" charset="77"/>
                        </a:rPr>
                        <a:t>62</a:t>
                      </a:r>
                    </a:p>
                  </a:txBody>
                  <a:tcPr anchor="ctr">
                    <a:solidFill>
                      <a:schemeClr val="bg1"/>
                    </a:solidFill>
                  </a:tcPr>
                </a:tc>
                <a:tc>
                  <a:txBody>
                    <a:bodyPr/>
                    <a:lstStyle/>
                    <a:p>
                      <a:pPr algn="ctr"/>
                      <a:r>
                        <a:rPr lang="en-US" sz="3600" dirty="0">
                          <a:solidFill>
                            <a:schemeClr val="bg1"/>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extLst>
              <p:ext uri="{D42A27DB-BD31-4B8C-83A1-F6EECF244321}">
                <p14:modId xmlns:p14="http://schemas.microsoft.com/office/powerpoint/2010/main" val="3642633410"/>
              </p:ext>
            </p:extLst>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extLst>
              <p:ext uri="{D42A27DB-BD31-4B8C-83A1-F6EECF244321}">
                <p14:modId xmlns:p14="http://schemas.microsoft.com/office/powerpoint/2010/main" val="16662960"/>
              </p:ext>
            </p:extLst>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54735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073063" cy="4667250"/>
          </a:xfrm>
        </p:spPr>
        <p:txBody>
          <a:bodyPr>
            <a:normAutofit lnSpcReduction="10000"/>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Numicon shapes represent 23. </a:t>
            </a:r>
            <a:br>
              <a:rPr lang="en-GB" sz="2200" dirty="0">
                <a:solidFill>
                  <a:srgbClr val="FF3860"/>
                </a:solidFill>
              </a:rPr>
            </a:br>
            <a:r>
              <a:rPr lang="en-GB" sz="2200" dirty="0">
                <a:solidFill>
                  <a:srgbClr val="FF3860"/>
                </a:solidFill>
              </a:rPr>
              <a:t>There are thirteen 1 counters. So, they have the same amount of 1s, but a different amount of tens 10s.</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29394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fontScale="85000" lnSpcReduction="20000"/>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endParaRPr lang="en-GB" sz="2200" dirty="0"/>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0179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fontScale="92500" lnSpcReduction="20000"/>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br>
              <a:rPr lang="en-GB" sz="2200" dirty="0"/>
            </a:br>
            <a:r>
              <a:rPr lang="en-GB" sz="2200" dirty="0">
                <a:solidFill>
                  <a:srgbClr val="FF3860"/>
                </a:solidFill>
              </a:rPr>
              <a:t>False – the next number is 88, Jamal has counted backwards!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2108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p:txBody>
          <a:bodyPr>
            <a:normAutofit fontScale="92500" lnSpcReduction="20000"/>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304847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p:txBody>
          <a:bodyPr>
            <a:normAutofit fontScale="92500" lnSpcReduction="10000"/>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There are four blue pieces, each representing 10, and one red piece, representing 5, so the number shapes make a total of 45.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210925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Year 1 - Summer Block 4 - Place Value (Within 100) - Lesson 1 - To be able to count to 100</a:t>
            </a:r>
          </a:p>
        </p:txBody>
      </p:sp>
    </p:spTree>
    <p:extLst>
      <p:ext uri="{BB962C8B-B14F-4D97-AF65-F5344CB8AC3E}">
        <p14:creationId xmlns:p14="http://schemas.microsoft.com/office/powerpoint/2010/main" val="189608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1072473" y="1094142"/>
            <a:ext cx="8596668" cy="3880773"/>
          </a:xfrm>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a:t>
            </a:r>
            <a:r>
              <a:rPr lang="en-GB" sz="2200" dirty="0" smtClean="0"/>
              <a:t>taught </a:t>
            </a:r>
            <a:r>
              <a:rPr lang="en-GB" sz="2200" dirty="0"/>
              <a:t>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3"/>
          <a:stretch>
            <a:fillRect/>
          </a:stretch>
        </p:blipFill>
        <p:spPr>
          <a:xfrm>
            <a:off x="203200" y="3579607"/>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3"/>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3"/>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3"/>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3"/>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3"/>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3"/>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3"/>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3"/>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3"/>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3"/>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3"/>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3"/>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3"/>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3"/>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3"/>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3"/>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3"/>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3"/>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3"/>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3"/>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3"/>
          <a:stretch>
            <a:fillRect/>
          </a:stretch>
        </p:blipFill>
        <p:spPr>
          <a:xfrm>
            <a:off x="3933823" y="4429485"/>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3"/>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Callout 4"/>
          <p:cNvSpPr/>
          <p:nvPr/>
        </p:nvSpPr>
        <p:spPr>
          <a:xfrm>
            <a:off x="8792086" y="2802829"/>
            <a:ext cx="2664713" cy="29592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If you don’t have any straws you could use pencils or twigs. </a:t>
            </a:r>
            <a:endParaRPr lang="en-GB" dirty="0"/>
          </a:p>
        </p:txBody>
      </p:sp>
    </p:spTree>
    <p:extLst>
      <p:ext uri="{BB962C8B-B14F-4D97-AF65-F5344CB8AC3E}">
        <p14:creationId xmlns:p14="http://schemas.microsoft.com/office/powerpoint/2010/main" val="4682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a:xfrm>
            <a:off x="660400" y="282680"/>
            <a:ext cx="8596668" cy="1320800"/>
          </a:xfrm>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1039580" y="926733"/>
            <a:ext cx="8596668" cy="3880773"/>
          </a:xfrm>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a:t>
            </a:r>
            <a:r>
              <a:rPr lang="en-GB" sz="2200" dirty="0" smtClean="0"/>
              <a:t>taught </a:t>
            </a:r>
            <a:r>
              <a:rPr lang="en-GB" sz="2200" dirty="0"/>
              <a:t>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676E9DB5-5592-6A44-8348-E37F486FE1B5}"/>
              </a:ext>
            </a:extLst>
          </p:cNvPr>
          <p:cNvPicPr>
            <a:picLocks noChangeAspect="1"/>
          </p:cNvPicPr>
          <p:nvPr/>
        </p:nvPicPr>
        <p:blipFill>
          <a:blip r:embed="rId3"/>
          <a:stretch>
            <a:fillRect/>
          </a:stretch>
        </p:blipFill>
        <p:spPr>
          <a:xfrm>
            <a:off x="7219018" y="4214629"/>
            <a:ext cx="2160000" cy="1628970"/>
          </a:xfrm>
          <a:prstGeom prst="rect">
            <a:avLst/>
          </a:prstGeom>
        </p:spPr>
      </p:pic>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4"/>
          <a:stretch>
            <a:fillRect/>
          </a:stretch>
        </p:blipFill>
        <p:spPr>
          <a:xfrm>
            <a:off x="203200" y="3579607"/>
            <a:ext cx="2160000" cy="1621794"/>
          </a:xfrm>
          <a:prstGeom prst="rect">
            <a:avLst/>
          </a:prstGeom>
        </p:spPr>
      </p:pic>
      <p:pic>
        <p:nvPicPr>
          <p:cNvPr id="22" name="Picture 21">
            <a:extLst>
              <a:ext uri="{FF2B5EF4-FFF2-40B4-BE49-F238E27FC236}">
                <a16:creationId xmlns:a16="http://schemas.microsoft.com/office/drawing/2014/main" xmlns="" id="{23F06ECC-38E8-B643-870C-BE134D32F989}"/>
              </a:ext>
            </a:extLst>
          </p:cNvPr>
          <p:cNvPicPr>
            <a:picLocks noChangeAspect="1"/>
          </p:cNvPicPr>
          <p:nvPr/>
        </p:nvPicPr>
        <p:blipFill>
          <a:blip r:embed="rId3"/>
          <a:stretch>
            <a:fillRect/>
          </a:stretch>
        </p:blipFill>
        <p:spPr>
          <a:xfrm>
            <a:off x="7821031" y="4883706"/>
            <a:ext cx="2160000" cy="1628970"/>
          </a:xfrm>
          <a:prstGeom prst="rect">
            <a:avLst/>
          </a:prstGeom>
        </p:spPr>
      </p:pic>
      <p:pic>
        <p:nvPicPr>
          <p:cNvPr id="23" name="Picture 22">
            <a:extLst>
              <a:ext uri="{FF2B5EF4-FFF2-40B4-BE49-F238E27FC236}">
                <a16:creationId xmlns:a16="http://schemas.microsoft.com/office/drawing/2014/main" xmlns="" id="{CA4B234E-89B5-4049-B601-9F92E78EDA91}"/>
              </a:ext>
            </a:extLst>
          </p:cNvPr>
          <p:cNvPicPr>
            <a:picLocks noChangeAspect="1"/>
          </p:cNvPicPr>
          <p:nvPr/>
        </p:nvPicPr>
        <p:blipFill>
          <a:blip r:embed="rId4"/>
          <a:stretch>
            <a:fillRect/>
          </a:stretch>
        </p:blipFill>
        <p:spPr>
          <a:xfrm>
            <a:off x="9636248" y="3526110"/>
            <a:ext cx="2160000" cy="1621794"/>
          </a:xfrm>
          <a:prstGeom prst="rect">
            <a:avLst/>
          </a:prstGeom>
        </p:spPr>
      </p:pic>
      <p:pic>
        <p:nvPicPr>
          <p:cNvPr id="24" name="Picture 23">
            <a:extLst>
              <a:ext uri="{FF2B5EF4-FFF2-40B4-BE49-F238E27FC236}">
                <a16:creationId xmlns:a16="http://schemas.microsoft.com/office/drawing/2014/main" xmlns="" id="{C712EA07-3AC7-DA48-808E-BD0200A96111}"/>
              </a:ext>
            </a:extLst>
          </p:cNvPr>
          <p:cNvPicPr>
            <a:picLocks noChangeAspect="1"/>
          </p:cNvPicPr>
          <p:nvPr/>
        </p:nvPicPr>
        <p:blipFill>
          <a:blip r:embed="rId4"/>
          <a:stretch>
            <a:fillRect/>
          </a:stretch>
        </p:blipFill>
        <p:spPr>
          <a:xfrm>
            <a:off x="9860670" y="4072809"/>
            <a:ext cx="2160000" cy="1621794"/>
          </a:xfrm>
          <a:prstGeom prst="rect">
            <a:avLst/>
          </a:prstGeom>
        </p:spPr>
      </p:pic>
      <p:pic>
        <p:nvPicPr>
          <p:cNvPr id="25" name="Picture 24">
            <a:extLst>
              <a:ext uri="{FF2B5EF4-FFF2-40B4-BE49-F238E27FC236}">
                <a16:creationId xmlns:a16="http://schemas.microsoft.com/office/drawing/2014/main" xmlns="" id="{28F9A3BD-3FF6-5346-8028-C5CB33DDAFF9}"/>
              </a:ext>
            </a:extLst>
          </p:cNvPr>
          <p:cNvPicPr>
            <a:picLocks noChangeAspect="1"/>
          </p:cNvPicPr>
          <p:nvPr/>
        </p:nvPicPr>
        <p:blipFill>
          <a:blip r:embed="rId4"/>
          <a:stretch>
            <a:fillRect/>
          </a:stretch>
        </p:blipFill>
        <p:spPr>
          <a:xfrm>
            <a:off x="9814689" y="3738290"/>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4"/>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4"/>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4"/>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4"/>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4"/>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4"/>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4"/>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4"/>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4"/>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4"/>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4"/>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4"/>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4"/>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4"/>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4"/>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4"/>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4"/>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4"/>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4"/>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4"/>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4"/>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4"/>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429149"/>
            <a:ext cx="8596668" cy="3880773"/>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
        <p:nvSpPr>
          <p:cNvPr id="4" name="Oval Callout 3"/>
          <p:cNvSpPr/>
          <p:nvPr/>
        </p:nvSpPr>
        <p:spPr>
          <a:xfrm>
            <a:off x="7183854" y="218941"/>
            <a:ext cx="3698794" cy="19447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How could you group them?</a:t>
            </a:r>
            <a:endParaRPr lang="en-GB" sz="3200" dirty="0"/>
          </a:p>
        </p:txBody>
      </p:sp>
    </p:spTree>
    <p:extLst>
      <p:ext uri="{BB962C8B-B14F-4D97-AF65-F5344CB8AC3E}">
        <p14:creationId xmlns:p14="http://schemas.microsoft.com/office/powerpoint/2010/main" val="268067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366959"/>
            <a:ext cx="8596668" cy="3880773"/>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20" name="Rounded Rectangle 19">
            <a:extLst>
              <a:ext uri="{FF2B5EF4-FFF2-40B4-BE49-F238E27FC236}">
                <a16:creationId xmlns:a16="http://schemas.microsoft.com/office/drawing/2014/main" xmlns="" id="{7DA7BF6D-49D0-6D4B-B2CD-06615222CDBE}"/>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15</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70446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300767"/>
            <a:ext cx="8596668" cy="4740596"/>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525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677334" y="1390919"/>
            <a:ext cx="8596668" cy="4650444"/>
          </a:xfrm>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19</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844380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8424</TotalTime>
  <Words>1164</Words>
  <Application>Microsoft Office PowerPoint</Application>
  <PresentationFormat>Widescreen</PresentationFormat>
  <Paragraphs>419</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Lato</vt:lpstr>
      <vt:lpstr>Wingdings</vt:lpstr>
      <vt:lpstr>Arial</vt:lpstr>
      <vt:lpstr>OpenDyslexicAlta</vt:lpstr>
      <vt:lpstr>Trebuchet MS</vt:lpstr>
      <vt:lpstr>Muli</vt:lpstr>
      <vt:lpstr>Calibri</vt:lpstr>
      <vt:lpstr>Wingdings 3</vt:lpstr>
      <vt:lpstr>Facet</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Katie Piper</cp:lastModifiedBy>
  <cp:revision>292</cp:revision>
  <cp:lastPrinted>2019-06-17T16:19:05Z</cp:lastPrinted>
  <dcterms:created xsi:type="dcterms:W3CDTF">2018-08-06T08:16:18Z</dcterms:created>
  <dcterms:modified xsi:type="dcterms:W3CDTF">2020-06-22T13:20:47Z</dcterms:modified>
</cp:coreProperties>
</file>