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5" r:id="rId1"/>
  </p:sldMasterIdLst>
  <p:notesMasterIdLst>
    <p:notesMasterId r:id="rId38"/>
  </p:notesMasterIdLst>
  <p:handoutMasterIdLst>
    <p:handoutMasterId r:id="rId39"/>
  </p:handoutMasterIdLst>
  <p:sldIdLst>
    <p:sldId id="320" r:id="rId2"/>
    <p:sldId id="321" r:id="rId3"/>
    <p:sldId id="423" r:id="rId4"/>
    <p:sldId id="421" r:id="rId5"/>
    <p:sldId id="376" r:id="rId6"/>
    <p:sldId id="377" r:id="rId7"/>
    <p:sldId id="378" r:id="rId8"/>
    <p:sldId id="424" r:id="rId9"/>
    <p:sldId id="380" r:id="rId10"/>
    <p:sldId id="382" r:id="rId11"/>
    <p:sldId id="384" r:id="rId12"/>
    <p:sldId id="385" r:id="rId13"/>
    <p:sldId id="386" r:id="rId14"/>
    <p:sldId id="387" r:id="rId15"/>
    <p:sldId id="381" r:id="rId16"/>
    <p:sldId id="383" r:id="rId17"/>
    <p:sldId id="390" r:id="rId18"/>
    <p:sldId id="391" r:id="rId19"/>
    <p:sldId id="394" r:id="rId20"/>
    <p:sldId id="395" r:id="rId21"/>
    <p:sldId id="392" r:id="rId22"/>
    <p:sldId id="393" r:id="rId23"/>
    <p:sldId id="388" r:id="rId24"/>
    <p:sldId id="389" r:id="rId25"/>
    <p:sldId id="412" r:id="rId26"/>
    <p:sldId id="413" r:id="rId27"/>
    <p:sldId id="410" r:id="rId28"/>
    <p:sldId id="411" r:id="rId29"/>
    <p:sldId id="414" r:id="rId30"/>
    <p:sldId id="415" r:id="rId31"/>
    <p:sldId id="418" r:id="rId32"/>
    <p:sldId id="419" r:id="rId33"/>
    <p:sldId id="370" r:id="rId34"/>
    <p:sldId id="420" r:id="rId35"/>
    <p:sldId id="422" r:id="rId36"/>
    <p:sldId id="406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ato" panose="020B0604020202020204" charset="0"/>
      <p:regular r:id="rId44"/>
      <p:bold r:id="rId45"/>
      <p:italic r:id="rId46"/>
      <p:boldItalic r:id="rId47"/>
    </p:embeddedFont>
    <p:embeddedFont>
      <p:font typeface="Muli" panose="020B0604020202020204" charset="0"/>
      <p:regular r:id="rId48"/>
      <p:bold r:id="rId49"/>
      <p:italic r:id="rId50"/>
      <p:boldItalic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  <p:embeddedFont>
      <p:font typeface="OpenDyslexicAlta" panose="020B0604020202020204" charset="0"/>
      <p:regular r:id="rId60"/>
      <p:bold r:id="rId61"/>
      <p:italic r:id="rId62"/>
      <p:boldItalic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F337C7"/>
    <a:srgbClr val="7957D5"/>
    <a:srgbClr val="23D160"/>
    <a:srgbClr val="3273DC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2415" autoAdjust="0"/>
  </p:normalViewPr>
  <p:slideViewPr>
    <p:cSldViewPr snapToGrid="0" snapToObjects="1">
      <p:cViewPr varScale="1">
        <p:scale>
          <a:sx n="63" d="100"/>
          <a:sy n="63" d="100"/>
        </p:scale>
        <p:origin x="105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5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6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0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0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95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79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03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16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8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19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5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25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108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6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61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0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8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6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6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9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415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6130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2168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70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01263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030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8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9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9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9463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11/06/2020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8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9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7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50" r:id="rId18"/>
    <p:sldLayoutId id="2147483663" r:id="rId19"/>
    <p:sldLayoutId id="214748366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b="1" dirty="0" smtClean="0">
                <a:solidFill>
                  <a:srgbClr val="FF0000"/>
                </a:solidFill>
              </a:rPr>
              <a:t>Year 2</a:t>
            </a:r>
          </a:p>
          <a:p>
            <a:r>
              <a:rPr lang="en-GB" sz="12800" b="1" dirty="0" smtClean="0">
                <a:solidFill>
                  <a:srgbClr val="FF0000"/>
                </a:solidFill>
              </a:rPr>
              <a:t>Capacity and Volume</a:t>
            </a:r>
          </a:p>
          <a:p>
            <a:r>
              <a:rPr lang="en-GB" sz="12800" b="1" dirty="0" smtClean="0">
                <a:solidFill>
                  <a:srgbClr val="FF0000"/>
                </a:solidFill>
              </a:rPr>
              <a:t>16.6.20 &amp; 17.6.20</a:t>
            </a:r>
            <a:r>
              <a:rPr lang="en-GB" sz="12800" dirty="0" smtClean="0">
                <a:solidFill>
                  <a:srgbClr val="FF0000"/>
                </a:solidFill>
              </a:rPr>
              <a:t> </a:t>
            </a:r>
            <a:r>
              <a:rPr lang="en-GB" sz="12800" dirty="0"/>
              <a:t/>
            </a:r>
            <a:br>
              <a:rPr lang="en-GB" sz="12800" dirty="0"/>
            </a:br>
            <a:r>
              <a:rPr lang="en-GB" sz="12800" dirty="0"/>
              <a:t>Summer Block 4: Mass, Capacity </a:t>
            </a:r>
            <a:r>
              <a:rPr lang="en-GB" dirty="0"/>
              <a:t>and Temperature</a:t>
            </a:r>
          </a:p>
          <a:p>
            <a:r>
              <a:rPr lang="en-GB" dirty="0"/>
              <a:t>Lesson 5: To be able to measure volume in ml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Block 4 – Mass, Capacity and Temperature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pours 8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2B28F15A-5081-3947-A94B-A92E9766B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9000"/>
            <a:ext cx="1892300" cy="2616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3CBB6-B452-AF4D-9FEE-03FE745905D3}"/>
              </a:ext>
            </a:extLst>
          </p:cNvPr>
          <p:cNvCxnSpPr>
            <a:cxnSpLocks/>
          </p:cNvCxnSpPr>
          <p:nvPr/>
        </p:nvCxnSpPr>
        <p:spPr>
          <a:xfrm>
            <a:off x="5207876" y="5141037"/>
            <a:ext cx="1823764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9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pours 13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2B28F15A-5081-3947-A94B-A92E9766B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9000"/>
            <a:ext cx="1892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5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pours 13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2B28F15A-5081-3947-A94B-A92E9766B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9000"/>
            <a:ext cx="1892300" cy="2616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DDBDD-A0C5-324E-A28C-107CD8148CF6}"/>
              </a:ext>
            </a:extLst>
          </p:cNvPr>
          <p:cNvCxnSpPr>
            <a:cxnSpLocks/>
          </p:cNvCxnSpPr>
          <p:nvPr/>
        </p:nvCxnSpPr>
        <p:spPr>
          <a:xfrm>
            <a:off x="5202621" y="4579894"/>
            <a:ext cx="1823764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0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pours 7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F49B-0DD0-E442-B543-51BD54173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5826"/>
            <a:ext cx="1892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pours 7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F49B-0DD0-E442-B543-51BD54173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5826"/>
            <a:ext cx="1892300" cy="261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450D79-FC59-974F-AD92-553BC313B70C}"/>
              </a:ext>
            </a:extLst>
          </p:cNvPr>
          <p:cNvCxnSpPr>
            <a:cxnSpLocks/>
          </p:cNvCxnSpPr>
          <p:nvPr/>
        </p:nvCxnSpPr>
        <p:spPr>
          <a:xfrm>
            <a:off x="5207876" y="5031598"/>
            <a:ext cx="1823764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pours 11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F49B-0DD0-E442-B543-51BD54173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5826"/>
            <a:ext cx="1892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2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pours 11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F49B-0DD0-E442-B543-51BD54173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425826"/>
            <a:ext cx="1892300" cy="261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450D79-FC59-974F-AD92-553BC313B70C}"/>
              </a:ext>
            </a:extLst>
          </p:cNvPr>
          <p:cNvCxnSpPr>
            <a:cxnSpLocks/>
          </p:cNvCxnSpPr>
          <p:nvPr/>
        </p:nvCxnSpPr>
        <p:spPr>
          <a:xfrm>
            <a:off x="5207876" y="4815216"/>
            <a:ext cx="1823764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pours 10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64923" y="3748752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D010-DDD7-0240-A70F-8B2E7C1EC6C7}"/>
              </a:ext>
            </a:extLst>
          </p:cNvPr>
          <p:cNvSpPr txBox="1"/>
          <p:nvPr/>
        </p:nvSpPr>
        <p:spPr>
          <a:xfrm>
            <a:off x="5464923" y="480307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</p:spTree>
    <p:extLst>
      <p:ext uri="{BB962C8B-B14F-4D97-AF65-F5344CB8AC3E}">
        <p14:creationId xmlns:p14="http://schemas.microsoft.com/office/powerpoint/2010/main" val="257803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pours 10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64923" y="3748752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D010-DDD7-0240-A70F-8B2E7C1EC6C7}"/>
              </a:ext>
            </a:extLst>
          </p:cNvPr>
          <p:cNvSpPr txBox="1"/>
          <p:nvPr/>
        </p:nvSpPr>
        <p:spPr>
          <a:xfrm>
            <a:off x="5464923" y="480307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97592-1678-1744-B5ED-64C83007608F}"/>
              </a:ext>
            </a:extLst>
          </p:cNvPr>
          <p:cNvCxnSpPr>
            <a:cxnSpLocks/>
          </p:cNvCxnSpPr>
          <p:nvPr/>
        </p:nvCxnSpPr>
        <p:spPr>
          <a:xfrm>
            <a:off x="5364563" y="4976202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0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pours 12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64923" y="3748752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D010-DDD7-0240-A70F-8B2E7C1EC6C7}"/>
              </a:ext>
            </a:extLst>
          </p:cNvPr>
          <p:cNvSpPr txBox="1"/>
          <p:nvPr/>
        </p:nvSpPr>
        <p:spPr>
          <a:xfrm>
            <a:off x="5464923" y="480307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</p:spTree>
    <p:extLst>
      <p:ext uri="{BB962C8B-B14F-4D97-AF65-F5344CB8AC3E}">
        <p14:creationId xmlns:p14="http://schemas.microsoft.com/office/powerpoint/2010/main" val="7390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</a:t>
            </a:r>
            <a:r>
              <a:rPr lang="en-GB" sz="2200" dirty="0" smtClean="0"/>
              <a:t>different </a:t>
            </a:r>
            <a:r>
              <a:rPr lang="en-GB" sz="2200" dirty="0"/>
              <a:t>scales to measure volume in ml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</a:t>
            </a:r>
            <a:r>
              <a:rPr lang="en-GB" sz="2200" dirty="0" smtClean="0"/>
              <a:t>different </a:t>
            </a:r>
            <a:r>
              <a:rPr lang="en-GB" sz="2200" dirty="0"/>
              <a:t>scales to measure volume in ml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Summer Block 4  - Mass, Capacity and Temperature - Lesson 5 - To be able to measure volume in ml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pours 12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64923" y="3748752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D010-DDD7-0240-A70F-8B2E7C1EC6C7}"/>
              </a:ext>
            </a:extLst>
          </p:cNvPr>
          <p:cNvSpPr txBox="1"/>
          <p:nvPr/>
        </p:nvSpPr>
        <p:spPr>
          <a:xfrm>
            <a:off x="5464923" y="480307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97592-1678-1744-B5ED-64C83007608F}"/>
              </a:ext>
            </a:extLst>
          </p:cNvPr>
          <p:cNvCxnSpPr>
            <a:cxnSpLocks/>
          </p:cNvCxnSpPr>
          <p:nvPr/>
        </p:nvCxnSpPr>
        <p:spPr>
          <a:xfrm>
            <a:off x="5364563" y="4768385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4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pours 17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64923" y="3748752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D010-DDD7-0240-A70F-8B2E7C1EC6C7}"/>
              </a:ext>
            </a:extLst>
          </p:cNvPr>
          <p:cNvSpPr txBox="1"/>
          <p:nvPr/>
        </p:nvSpPr>
        <p:spPr>
          <a:xfrm>
            <a:off x="5464923" y="480307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</p:spTree>
    <p:extLst>
      <p:ext uri="{BB962C8B-B14F-4D97-AF65-F5344CB8AC3E}">
        <p14:creationId xmlns:p14="http://schemas.microsoft.com/office/powerpoint/2010/main" val="70855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pours 17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64923" y="3748752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D010-DDD7-0240-A70F-8B2E7C1EC6C7}"/>
              </a:ext>
            </a:extLst>
          </p:cNvPr>
          <p:cNvSpPr txBox="1"/>
          <p:nvPr/>
        </p:nvSpPr>
        <p:spPr>
          <a:xfrm>
            <a:off x="5464923" y="480307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97592-1678-1744-B5ED-64C83007608F}"/>
              </a:ext>
            </a:extLst>
          </p:cNvPr>
          <p:cNvCxnSpPr>
            <a:cxnSpLocks/>
          </p:cNvCxnSpPr>
          <p:nvPr/>
        </p:nvCxnSpPr>
        <p:spPr>
          <a:xfrm>
            <a:off x="5357583" y="4236311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57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smtClean="0"/>
              <a:t>Where should the line be drawn on each of these containers to </a:t>
            </a:r>
            <a:r>
              <a:rPr lang="en-GB" sz="2200" dirty="0"/>
              <a:t>show the amount given </a:t>
            </a:r>
            <a:r>
              <a:rPr lang="en-GB" sz="2200" dirty="0" smtClean="0"/>
              <a:t>below?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F49B-0DD0-E442-B543-51BD54173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093318"/>
            <a:ext cx="1892300" cy="2616200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E39937E4-E37F-B548-8FF9-11B301079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377" y="3096492"/>
            <a:ext cx="1892300" cy="26162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41A7AF-0DC9-EE4A-8AF7-C491715889BE}"/>
              </a:ext>
            </a:extLst>
          </p:cNvPr>
          <p:cNvSpPr/>
          <p:nvPr/>
        </p:nvSpPr>
        <p:spPr>
          <a:xfrm>
            <a:off x="1471352" y="6042026"/>
            <a:ext cx="2100349" cy="62186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15 ml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765D0A-C016-7C44-BBED-31B6890D87D8}"/>
              </a:ext>
            </a:extLst>
          </p:cNvPr>
          <p:cNvSpPr/>
          <p:nvPr/>
        </p:nvSpPr>
        <p:spPr>
          <a:xfrm>
            <a:off x="5069583" y="6042026"/>
            <a:ext cx="2100349" cy="62186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F98357-6316-4441-9CE7-02C8FB63C31E}"/>
              </a:ext>
            </a:extLst>
          </p:cNvPr>
          <p:cNvSpPr/>
          <p:nvPr/>
        </p:nvSpPr>
        <p:spPr>
          <a:xfrm>
            <a:off x="8667814" y="6042025"/>
            <a:ext cx="2100349" cy="62186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19 ml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F8765BF-AAE4-0840-B8B0-E07ECDD901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814" y="3183989"/>
            <a:ext cx="2039575" cy="2528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2DA0BD-17D3-6446-8BC5-768E2F6437FE}"/>
              </a:ext>
            </a:extLst>
          </p:cNvPr>
          <p:cNvSpPr txBox="1"/>
          <p:nvPr/>
        </p:nvSpPr>
        <p:spPr>
          <a:xfrm>
            <a:off x="9056525" y="3419418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6AEFF-9AF9-D049-92BF-296CF3E1C7CD}"/>
              </a:ext>
            </a:extLst>
          </p:cNvPr>
          <p:cNvSpPr txBox="1"/>
          <p:nvPr/>
        </p:nvSpPr>
        <p:spPr>
          <a:xfrm>
            <a:off x="9056525" y="4473737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</p:spTree>
    <p:extLst>
      <p:ext uri="{BB962C8B-B14F-4D97-AF65-F5344CB8AC3E}">
        <p14:creationId xmlns:p14="http://schemas.microsoft.com/office/powerpoint/2010/main" val="125568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820FB6B-3A1C-E84F-A641-B46E6EC6A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814" y="3183989"/>
            <a:ext cx="2039575" cy="2528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lines on each of the containers to show the amount given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F49B-0DD0-E442-B543-51BD54173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50" y="3093318"/>
            <a:ext cx="1892300" cy="2616200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E39937E4-E37F-B548-8FF9-11B3010797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377" y="3096492"/>
            <a:ext cx="1892300" cy="26162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41A7AF-0DC9-EE4A-8AF7-C491715889BE}"/>
              </a:ext>
            </a:extLst>
          </p:cNvPr>
          <p:cNvSpPr/>
          <p:nvPr/>
        </p:nvSpPr>
        <p:spPr>
          <a:xfrm>
            <a:off x="1471352" y="6042026"/>
            <a:ext cx="2100349" cy="62186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15 ml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765D0A-C016-7C44-BBED-31B6890D87D8}"/>
              </a:ext>
            </a:extLst>
          </p:cNvPr>
          <p:cNvSpPr/>
          <p:nvPr/>
        </p:nvSpPr>
        <p:spPr>
          <a:xfrm>
            <a:off x="5069583" y="6042026"/>
            <a:ext cx="2100349" cy="62186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F98357-6316-4441-9CE7-02C8FB63C31E}"/>
              </a:ext>
            </a:extLst>
          </p:cNvPr>
          <p:cNvSpPr/>
          <p:nvPr/>
        </p:nvSpPr>
        <p:spPr>
          <a:xfrm>
            <a:off x="8667814" y="6042025"/>
            <a:ext cx="2100349" cy="62186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19 ml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F96700-6241-0640-B22A-F3C76AA606C1}"/>
              </a:ext>
            </a:extLst>
          </p:cNvPr>
          <p:cNvCxnSpPr>
            <a:cxnSpLocks/>
          </p:cNvCxnSpPr>
          <p:nvPr/>
        </p:nvCxnSpPr>
        <p:spPr>
          <a:xfrm>
            <a:off x="5184118" y="5251315"/>
            <a:ext cx="1823764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C927F8-7271-E54F-BF05-E7535722C9B7}"/>
              </a:ext>
            </a:extLst>
          </p:cNvPr>
          <p:cNvCxnSpPr>
            <a:cxnSpLocks/>
          </p:cNvCxnSpPr>
          <p:nvPr/>
        </p:nvCxnSpPr>
        <p:spPr>
          <a:xfrm>
            <a:off x="1621335" y="4014014"/>
            <a:ext cx="1823764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C5EFAA-7A42-DE4B-ACE0-54E32B66B831}"/>
              </a:ext>
            </a:extLst>
          </p:cNvPr>
          <p:cNvCxnSpPr>
            <a:cxnSpLocks/>
          </p:cNvCxnSpPr>
          <p:nvPr/>
        </p:nvCxnSpPr>
        <p:spPr>
          <a:xfrm>
            <a:off x="8944399" y="3702551"/>
            <a:ext cx="1355111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266C14-C563-214D-9464-CBFC4D261EF2}"/>
              </a:ext>
            </a:extLst>
          </p:cNvPr>
          <p:cNvSpPr txBox="1"/>
          <p:nvPr/>
        </p:nvSpPr>
        <p:spPr>
          <a:xfrm>
            <a:off x="9056525" y="3419418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20 ml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ECD37-6E25-1441-96B3-AA7733097E57}"/>
              </a:ext>
            </a:extLst>
          </p:cNvPr>
          <p:cNvSpPr txBox="1"/>
          <p:nvPr/>
        </p:nvSpPr>
        <p:spPr>
          <a:xfrm>
            <a:off x="9056525" y="4473737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DyslexicAlta" pitchFamily="2" charset="77"/>
              </a:rPr>
              <a:t>10 ml</a:t>
            </a:r>
          </a:p>
        </p:txBody>
      </p:sp>
    </p:spTree>
    <p:extLst>
      <p:ext uri="{BB962C8B-B14F-4D97-AF65-F5344CB8AC3E}">
        <p14:creationId xmlns:p14="http://schemas.microsoft.com/office/powerpoint/2010/main" val="723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pours 1,000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07053" y="3777687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</p:spTree>
    <p:extLst>
      <p:ext uri="{BB962C8B-B14F-4D97-AF65-F5344CB8AC3E}">
        <p14:creationId xmlns:p14="http://schemas.microsoft.com/office/powerpoint/2010/main" val="2187552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pours 1,000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07053" y="3777687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97592-1678-1744-B5ED-64C83007608F}"/>
              </a:ext>
            </a:extLst>
          </p:cNvPr>
          <p:cNvCxnSpPr>
            <a:cxnSpLocks/>
          </p:cNvCxnSpPr>
          <p:nvPr/>
        </p:nvCxnSpPr>
        <p:spPr>
          <a:xfrm>
            <a:off x="5364563" y="3908819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976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pours 500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07053" y="3777687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</p:spTree>
    <p:extLst>
      <p:ext uri="{BB962C8B-B14F-4D97-AF65-F5344CB8AC3E}">
        <p14:creationId xmlns:p14="http://schemas.microsoft.com/office/powerpoint/2010/main" val="348425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pours 500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07053" y="3777687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97592-1678-1744-B5ED-64C83007608F}"/>
              </a:ext>
            </a:extLst>
          </p:cNvPr>
          <p:cNvCxnSpPr>
            <a:cxnSpLocks/>
          </p:cNvCxnSpPr>
          <p:nvPr/>
        </p:nvCxnSpPr>
        <p:spPr>
          <a:xfrm>
            <a:off x="5364563" y="4976729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69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pours 800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07053" y="3777687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</p:spTree>
    <p:extLst>
      <p:ext uri="{BB962C8B-B14F-4D97-AF65-F5344CB8AC3E}">
        <p14:creationId xmlns:p14="http://schemas.microsoft.com/office/powerpoint/2010/main" val="251084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16</a:t>
            </a:r>
            <a:r>
              <a:rPr lang="en-GB" baseline="30000" dirty="0" smtClean="0"/>
              <a:t>th</a:t>
            </a:r>
            <a:r>
              <a:rPr lang="en-GB" dirty="0" smtClean="0"/>
              <a:t> June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662E-12FC-449E-8039-D61B2639D21A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62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pours 800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23EA7A-8AF5-7940-9AE8-0CD0D730A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12" y="3513323"/>
            <a:ext cx="2039575" cy="252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B0FC9-4BC9-9E42-95AD-02262E6FBCD8}"/>
              </a:ext>
            </a:extLst>
          </p:cNvPr>
          <p:cNvSpPr txBox="1"/>
          <p:nvPr/>
        </p:nvSpPr>
        <p:spPr>
          <a:xfrm>
            <a:off x="5407053" y="3777687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97592-1678-1744-B5ED-64C83007608F}"/>
              </a:ext>
            </a:extLst>
          </p:cNvPr>
          <p:cNvCxnSpPr>
            <a:cxnSpLocks/>
          </p:cNvCxnSpPr>
          <p:nvPr/>
        </p:nvCxnSpPr>
        <p:spPr>
          <a:xfrm>
            <a:off x="5364563" y="4329312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55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has a bottle of juice. </a:t>
            </a:r>
            <a:br>
              <a:rPr lang="en-GB" sz="2200" dirty="0"/>
            </a:br>
            <a:r>
              <a:rPr lang="en-GB" sz="2200" dirty="0"/>
              <a:t>If he poured it into the measuring jug, how far up would it fill the jug?</a:t>
            </a:r>
            <a:br>
              <a:rPr lang="en-GB" sz="2200" dirty="0"/>
            </a:br>
            <a:r>
              <a:rPr lang="en-GB" sz="2200" dirty="0"/>
              <a:t>Draw a line or shade in the jug to show how much would be filled.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5EE1909-183B-7743-A38C-ED0E6BCBD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61" y="3902960"/>
            <a:ext cx="2039575" cy="2528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EAFE2-4171-3D45-8C05-305BB3D308D2}"/>
              </a:ext>
            </a:extLst>
          </p:cNvPr>
          <p:cNvSpPr txBox="1"/>
          <p:nvPr/>
        </p:nvSpPr>
        <p:spPr>
          <a:xfrm>
            <a:off x="7650302" y="4167324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764C5-6122-CC4F-B146-7B4E9503A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75" y="3063875"/>
            <a:ext cx="34290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884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has a bottle of juice. </a:t>
            </a:r>
            <a:br>
              <a:rPr lang="en-GB" sz="2200" dirty="0"/>
            </a:br>
            <a:r>
              <a:rPr lang="en-GB" sz="2200" dirty="0"/>
              <a:t>If he poured it into the measuring jug, how far up would it fill the jug?</a:t>
            </a:r>
            <a:br>
              <a:rPr lang="en-GB" sz="2200" dirty="0"/>
            </a:br>
            <a:r>
              <a:rPr lang="en-GB" sz="2200" dirty="0"/>
              <a:t>Draw a line or shade in the jug to show how much would be filled.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EAFE2-4171-3D45-8C05-305BB3D308D2}"/>
              </a:ext>
            </a:extLst>
          </p:cNvPr>
          <p:cNvSpPr txBox="1"/>
          <p:nvPr/>
        </p:nvSpPr>
        <p:spPr>
          <a:xfrm>
            <a:off x="7650302" y="4167324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DyslexicAlta" pitchFamily="2" charset="77"/>
              </a:rPr>
              <a:t>1,000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764C5-6122-CC4F-B146-7B4E9503A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75" y="3063875"/>
            <a:ext cx="34290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C046CD-E6F9-3846-AB86-DFA5619A0E79}"/>
              </a:ext>
            </a:extLst>
          </p:cNvPr>
          <p:cNvSpPr/>
          <p:nvPr/>
        </p:nvSpPr>
        <p:spPr>
          <a:xfrm>
            <a:off x="7621081" y="5140934"/>
            <a:ext cx="1331318" cy="1281931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A49595A-CC6A-A849-88A8-2C5F698335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61" y="3902960"/>
            <a:ext cx="2039575" cy="252870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183972-D6E9-F240-8D55-A8408D850A9F}"/>
              </a:ext>
            </a:extLst>
          </p:cNvPr>
          <p:cNvCxnSpPr>
            <a:cxnSpLocks/>
          </p:cNvCxnSpPr>
          <p:nvPr/>
        </p:nvCxnSpPr>
        <p:spPr>
          <a:xfrm>
            <a:off x="7600630" y="5144311"/>
            <a:ext cx="1351769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21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44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482A9-1DA3-6248-AB20-16571F8D6FDD}"/>
              </a:ext>
            </a:extLst>
          </p:cNvPr>
          <p:cNvSpPr/>
          <p:nvPr/>
        </p:nvSpPr>
        <p:spPr>
          <a:xfrm>
            <a:off x="2516216" y="2370078"/>
            <a:ext cx="3131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jars have no measurement given, there’s no way to know how much honey they will hold.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120BF2B0-91EA-C94A-8EEB-A1E607D55D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893" y="1909861"/>
            <a:ext cx="2856706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44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fill each jar with water, then pour the water into a measuring container to find out how much honey each jar can hold.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482A9-1DA3-6248-AB20-16571F8D6FDD}"/>
              </a:ext>
            </a:extLst>
          </p:cNvPr>
          <p:cNvSpPr/>
          <p:nvPr/>
        </p:nvSpPr>
        <p:spPr>
          <a:xfrm>
            <a:off x="2516216" y="2370078"/>
            <a:ext cx="3131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jars have no measurement given, there’s no way to know how much honey they will hold.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120BF2B0-91EA-C94A-8EEB-A1E607D55D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893" y="1909861"/>
            <a:ext cx="2856706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There are some activity pages you can print if you would like to, to support </a:t>
            </a:r>
            <a:r>
              <a:rPr lang="en-GB" smtClean="0"/>
              <a:t>this week’s learning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197783"/>
            <a:ext cx="5458777" cy="241752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0113-A23E-4A03-993C-134160757DA9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0" y="3494024"/>
            <a:ext cx="5236210" cy="17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44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various containers with different scales to measure volume in ml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various containers with different scales to measure volume in ml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Summer Block 4  - Mass, Capacity and Temperature - Lesson 5 - To be able to measure volume in ml</a:t>
            </a:r>
          </a:p>
        </p:txBody>
      </p:sp>
    </p:spTree>
    <p:extLst>
      <p:ext uri="{BB962C8B-B14F-4D97-AF65-F5344CB8AC3E}">
        <p14:creationId xmlns:p14="http://schemas.microsoft.com/office/powerpoint/2010/main" val="403882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units of measurement for capacity and volume.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2060-DDC5-4609-9D6C-9D37BCFF87C2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77334" y="2160589"/>
            <a:ext cx="6089226" cy="304698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702030302020204" pitchFamily="66" charset="0"/>
              </a:rPr>
              <a:t>One of the standard ways to measure capacity is in </a:t>
            </a:r>
            <a:r>
              <a:rPr lang="en-US" altLang="en-US" sz="3200" dirty="0" err="1">
                <a:latin typeface="Comic Sans MS" panose="030F0702030302020204" pitchFamily="66" charset="0"/>
              </a:rPr>
              <a:t>litres</a:t>
            </a:r>
            <a:r>
              <a:rPr lang="en-US" altLang="en-US" sz="3200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702030302020204" pitchFamily="66" charset="0"/>
              </a:rPr>
              <a:t>There are 1000 </a:t>
            </a:r>
            <a:r>
              <a:rPr lang="en-US" altLang="en-US" sz="3200" dirty="0" err="1">
                <a:latin typeface="Comic Sans MS" panose="030F0702030302020204" pitchFamily="66" charset="0"/>
              </a:rPr>
              <a:t>millilitres</a:t>
            </a:r>
            <a:r>
              <a:rPr lang="en-US" altLang="en-US" sz="3200" dirty="0">
                <a:latin typeface="Comic Sans MS" panose="030F0702030302020204" pitchFamily="66" charset="0"/>
              </a:rPr>
              <a:t> in a </a:t>
            </a:r>
            <a:r>
              <a:rPr lang="en-US" altLang="en-US" sz="3200" dirty="0" err="1">
                <a:latin typeface="Comic Sans MS" panose="030F0702030302020204" pitchFamily="66" charset="0"/>
              </a:rPr>
              <a:t>litre</a:t>
            </a:r>
            <a:r>
              <a:rPr lang="en-US" altLang="en-US" sz="3200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702030302020204" pitchFamily="66" charset="0"/>
              </a:rPr>
              <a:t>     </a:t>
            </a:r>
            <a:r>
              <a:rPr lang="en-US" altLang="en-US" sz="3200" dirty="0">
                <a:latin typeface="Arial Unicode MS" pitchFamily="34" charset="-128"/>
              </a:rPr>
              <a:t>1L = 1000ml</a:t>
            </a:r>
          </a:p>
        </p:txBody>
      </p:sp>
      <p:pic>
        <p:nvPicPr>
          <p:cNvPr id="8" name="Picture 8" descr="measurej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80" y="320675"/>
            <a:ext cx="27654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easuring-cyl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59" y="3408680"/>
            <a:ext cx="3086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</a:t>
            </a:r>
            <a:r>
              <a:rPr lang="en-GB" sz="2200" dirty="0" smtClean="0"/>
              <a:t>is the odd one out?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817230-9220-8247-8620-E2D5FA702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00" y="2837916"/>
            <a:ext cx="2273300" cy="2123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902456-1514-EB4D-B3BF-A815EC1CE91F}"/>
              </a:ext>
            </a:extLst>
          </p:cNvPr>
          <p:cNvSpPr/>
          <p:nvPr/>
        </p:nvSpPr>
        <p:spPr>
          <a:xfrm>
            <a:off x="1111442" y="3489229"/>
            <a:ext cx="1489396" cy="1472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D770E2D-762D-1F47-9C5E-5FF21D2736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7" y="2837916"/>
            <a:ext cx="2273300" cy="21234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978AAC-304D-3B44-A4B2-D7390EA9F62E}"/>
              </a:ext>
            </a:extLst>
          </p:cNvPr>
          <p:cNvSpPr/>
          <p:nvPr/>
        </p:nvSpPr>
        <p:spPr>
          <a:xfrm>
            <a:off x="6674125" y="3771426"/>
            <a:ext cx="1489396" cy="1189957"/>
          </a:xfrm>
          <a:prstGeom prst="rect">
            <a:avLst/>
          </a:prstGeom>
          <a:solidFill>
            <a:srgbClr val="23D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ABFFB9D-CE05-894B-8EB5-77604EE75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207" y="2837916"/>
            <a:ext cx="2273300" cy="21234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65F958-8BA2-BF43-87AE-456BD379CA3B}"/>
              </a:ext>
            </a:extLst>
          </p:cNvPr>
          <p:cNvSpPr/>
          <p:nvPr/>
        </p:nvSpPr>
        <p:spPr>
          <a:xfrm>
            <a:off x="9461296" y="4037019"/>
            <a:ext cx="1489396" cy="924363"/>
          </a:xfrm>
          <a:prstGeom prst="rect">
            <a:avLst/>
          </a:prstGeom>
          <a:solidFill>
            <a:srgbClr val="795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2A138CC-7C04-5447-8E63-9D44A3F8A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304" y="2837916"/>
            <a:ext cx="2273300" cy="2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second </a:t>
            </a:r>
            <a:r>
              <a:rPr lang="en-GB" sz="2200" dirty="0" smtClean="0">
                <a:solidFill>
                  <a:srgbClr val="FF3860"/>
                </a:solidFill>
              </a:rPr>
              <a:t>- as </a:t>
            </a:r>
            <a:r>
              <a:rPr lang="en-GB" sz="2200" dirty="0">
                <a:solidFill>
                  <a:srgbClr val="FF3860"/>
                </a:solidFill>
              </a:rPr>
              <a:t>it is empty. The orange jug holds 80 ml of juice, the green jug holds 65 ml of juice and the purple jug holds 50 ml of juice.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817230-9220-8247-8620-E2D5FA702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00" y="2837916"/>
            <a:ext cx="2273300" cy="2123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902456-1514-EB4D-B3BF-A815EC1CE91F}"/>
              </a:ext>
            </a:extLst>
          </p:cNvPr>
          <p:cNvSpPr/>
          <p:nvPr/>
        </p:nvSpPr>
        <p:spPr>
          <a:xfrm>
            <a:off x="1111442" y="3489229"/>
            <a:ext cx="1489396" cy="1472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D770E2D-762D-1F47-9C5E-5FF21D2736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7" y="2837916"/>
            <a:ext cx="2273300" cy="21234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978AAC-304D-3B44-A4B2-D7390EA9F62E}"/>
              </a:ext>
            </a:extLst>
          </p:cNvPr>
          <p:cNvSpPr/>
          <p:nvPr/>
        </p:nvSpPr>
        <p:spPr>
          <a:xfrm>
            <a:off x="6674125" y="3771426"/>
            <a:ext cx="1489396" cy="1189957"/>
          </a:xfrm>
          <a:prstGeom prst="rect">
            <a:avLst/>
          </a:prstGeom>
          <a:solidFill>
            <a:srgbClr val="23D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ABFFB9D-CE05-894B-8EB5-77604EE75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207" y="2837916"/>
            <a:ext cx="2273300" cy="21234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65F958-8BA2-BF43-87AE-456BD379CA3B}"/>
              </a:ext>
            </a:extLst>
          </p:cNvPr>
          <p:cNvSpPr/>
          <p:nvPr/>
        </p:nvSpPr>
        <p:spPr>
          <a:xfrm>
            <a:off x="9461296" y="4037019"/>
            <a:ext cx="1489396" cy="924363"/>
          </a:xfrm>
          <a:prstGeom prst="rect">
            <a:avLst/>
          </a:prstGeom>
          <a:solidFill>
            <a:srgbClr val="795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2A138CC-7C04-5447-8E63-9D44A3F8A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304" y="2837916"/>
            <a:ext cx="2273300" cy="2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PRACTICAL – at home!</a:t>
            </a:r>
            <a:endParaRPr lang="en-GB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some measuring in ml practice pouring various amounts of liquid in and out of different containers with various ml scales. </a:t>
            </a:r>
            <a:r>
              <a:rPr lang="en-GB" sz="2200" dirty="0" smtClean="0"/>
              <a:t>Practise reading the scales with adult help.</a:t>
            </a: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84341-C8CF-3741-BBF6-33BC600E5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52" y="3530600"/>
            <a:ext cx="3470674" cy="2776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CB5D5-04C4-9747-9C98-60251A643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62" y="4412318"/>
            <a:ext cx="1317887" cy="16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7</a:t>
            </a:r>
            <a:r>
              <a:rPr lang="en-GB" baseline="30000" dirty="0" smtClean="0"/>
              <a:t>th</a:t>
            </a:r>
            <a:r>
              <a:rPr lang="en-GB" dirty="0" smtClean="0"/>
              <a:t> June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718560"/>
            <a:ext cx="8596668" cy="2322802"/>
          </a:xfrm>
        </p:spPr>
        <p:txBody>
          <a:bodyPr/>
          <a:lstStyle/>
          <a:p>
            <a:r>
              <a:rPr lang="en-GB" dirty="0" smtClean="0"/>
              <a:t>There’s lots of practise reading scales today and then some practise worksheets at the end if you want to print them.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D5C6-44D4-406D-9601-81143E93B4A2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309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mtClean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smtClean="0"/>
              <a:t>I can use different scales to measure volume in ml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smtClean="0"/>
              <a:t>I can explain my reasoning when using different scales to measure volume in ml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1076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volume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pours 8 ml of juice into the container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Where should I draw a line to show how much of the container the juice fills?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2B28F15A-5081-3947-A94B-A92E9766B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650" y="3317240"/>
            <a:ext cx="1892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87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14925</TotalTime>
  <Words>1672</Words>
  <Application>Microsoft Office PowerPoint</Application>
  <PresentationFormat>Widescreen</PresentationFormat>
  <Paragraphs>290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Calibri</vt:lpstr>
      <vt:lpstr>Wingdings</vt:lpstr>
      <vt:lpstr>Lato</vt:lpstr>
      <vt:lpstr>Muli</vt:lpstr>
      <vt:lpstr>Comic Sans MS</vt:lpstr>
      <vt:lpstr>Trebuchet MS</vt:lpstr>
      <vt:lpstr>OpenDyslexicAlta</vt:lpstr>
      <vt:lpstr>Wingdings 3</vt:lpstr>
      <vt:lpstr>Arial</vt:lpstr>
      <vt:lpstr>Arial Unicode MS</vt:lpstr>
      <vt:lpstr>Facet</vt:lpstr>
      <vt:lpstr>PowerPoint Presentation</vt:lpstr>
      <vt:lpstr>To be able to measure volume in ml</vt:lpstr>
      <vt:lpstr>Tuesday 16th June 2020</vt:lpstr>
      <vt:lpstr>Standard units of measurement for capacity and volume.</vt:lpstr>
      <vt:lpstr>To be able to measure volume in ml</vt:lpstr>
      <vt:lpstr>To be able to measure volume in ml</vt:lpstr>
      <vt:lpstr>To be able to measure volume in ml</vt:lpstr>
      <vt:lpstr>Wednesday 7th June 2020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To be able to measure volume in ml</vt:lpstr>
      <vt:lpstr>There are some activity pages you can print if you would like to, to support this week’s learning.</vt:lpstr>
      <vt:lpstr>To be able to measure volume in 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Head at Benwick Primary</cp:lastModifiedBy>
  <cp:revision>798</cp:revision>
  <cp:lastPrinted>2019-06-17T16:19:05Z</cp:lastPrinted>
  <dcterms:created xsi:type="dcterms:W3CDTF">2018-08-06T08:16:18Z</dcterms:created>
  <dcterms:modified xsi:type="dcterms:W3CDTF">2020-06-11T08:41:23Z</dcterms:modified>
</cp:coreProperties>
</file>